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Heebo Light" pitchFamily="2" charset="-79"/>
      <p:regular r:id="rId17"/>
    </p:embeddedFont>
    <p:embeddedFont>
      <p:font typeface="Montserrat" pitchFamily="2" charset="0"/>
      <p:regular r:id="rId18"/>
      <p:bold r:id="rId19"/>
      <p:italic r:id="rId20"/>
      <p:boldItalic r:id="rId21"/>
    </p:embeddedFont>
    <p:embeddedFont>
      <p:font typeface="Montserrat Light" pitchFamily="2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79" y="2357120"/>
            <a:ext cx="8637271" cy="2905757"/>
          </a:xfrm>
        </p:spPr>
        <p:txBody>
          <a:bodyPr anchor="b">
            <a:normAutofit/>
          </a:bodyPr>
          <a:lstStyle>
            <a:lvl1pPr algn="r">
              <a:defRPr sz="576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79" y="5262879"/>
            <a:ext cx="8637271" cy="168656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 cap="all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19070" y="7044691"/>
            <a:ext cx="1920240" cy="45339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4879" y="7044691"/>
            <a:ext cx="5872750" cy="4533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730750" y="7044691"/>
            <a:ext cx="661400" cy="4533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9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5679438"/>
            <a:ext cx="12157712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45921" y="1118535"/>
            <a:ext cx="10511792" cy="37979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6359524"/>
            <a:ext cx="12157712" cy="59245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958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749039"/>
          </a:xfrm>
        </p:spPr>
        <p:txBody>
          <a:bodyPr anchor="ctr">
            <a:normAutofit/>
          </a:bodyPr>
          <a:lstStyle>
            <a:lvl1pPr algn="l">
              <a:defRPr sz="384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7103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7450" y="4023360"/>
            <a:ext cx="11207021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59" y="5212080"/>
            <a:ext cx="1218284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170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3" y="3970297"/>
            <a:ext cx="12157710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5732857"/>
            <a:ext cx="12157711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123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0" y="4663440"/>
            <a:ext cx="12162523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0240"/>
            <a:ext cx="12162523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4589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1" y="4206240"/>
            <a:ext cx="12157714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416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461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90410" y="731520"/>
            <a:ext cx="2590262" cy="62179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731520"/>
            <a:ext cx="9398539" cy="621792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2516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916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42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472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91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844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57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922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489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0656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490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26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3970297"/>
            <a:ext cx="12157712" cy="1762560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2857"/>
            <a:ext cx="12157714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317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2" y="2570480"/>
            <a:ext cx="5994401" cy="437896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6274" y="2570481"/>
            <a:ext cx="5994398" cy="43789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034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8404" y="2661921"/>
            <a:ext cx="56508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2" y="3444241"/>
            <a:ext cx="5996308" cy="35051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204" y="2672081"/>
            <a:ext cx="566737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88180" y="3444241"/>
            <a:ext cx="5994401" cy="35051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930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76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451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2489200"/>
            <a:ext cx="4417062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1" y="731521"/>
            <a:ext cx="7402831" cy="621792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4135120"/>
            <a:ext cx="4417062" cy="219456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746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920240"/>
            <a:ext cx="7397584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43504" y="1097280"/>
            <a:ext cx="3937169" cy="54864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566160"/>
            <a:ext cx="7397584" cy="219456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420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2" y="2570481"/>
            <a:ext cx="12157710" cy="437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07592" y="7044691"/>
            <a:ext cx="192024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1" y="7044691"/>
            <a:ext cx="9393191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19273" y="7044691"/>
            <a:ext cx="66140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0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1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7662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 Distributed File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65169"/>
            <a:ext cx="64122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Enfoque Sencillo y Eficaz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88" y="3563474"/>
            <a:ext cx="7556421" cy="11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Presentado por: Miguel Zamudio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Materia: Sistemas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Distribuidos</a:t>
            </a: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5CC650D-9AFE-7C34-ADBA-7880A894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661" y="7236000"/>
            <a:ext cx="563739" cy="5637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24A780-1833-3ABE-B2C7-AE62FF1D5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11" y="6259632"/>
            <a:ext cx="494973" cy="494973"/>
          </a:xfrm>
          <a:prstGeom prst="rect">
            <a:avLst/>
          </a:prstGeom>
        </p:spPr>
      </p:pic>
      <p:pic>
        <p:nvPicPr>
          <p:cNvPr id="8" name="Picture 6" descr="logotipo de linkedin png, icono de linkedin png transparente 18930480 PNG">
            <a:extLst>
              <a:ext uri="{FF2B5EF4-FFF2-40B4-BE49-F238E27FC236}">
                <a16:creationId xmlns:a16="http://schemas.microsoft.com/office/drawing/2014/main" id="{7DB1294A-D919-1EE1-7AE7-C1BD7B166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69" y="5258041"/>
            <a:ext cx="730661" cy="73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GitHub Logo">
            <a:extLst>
              <a:ext uri="{FF2B5EF4-FFF2-40B4-BE49-F238E27FC236}">
                <a16:creationId xmlns:a16="http://schemas.microsoft.com/office/drawing/2014/main" id="{6E32FFEC-DB37-7722-7F7C-8B20C8B8FE7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556762" y="5408269"/>
            <a:ext cx="3429000" cy="112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54864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16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92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440180" indent="-342900" algn="l" defTabSz="54864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68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51660" indent="-205740" algn="l" defTabSz="54864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44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400300" indent="-205740" algn="l" defTabSz="54864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44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44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44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44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44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miguel-</a:t>
            </a:r>
            <a:r>
              <a:rPr lang="es-MX" dirty="0" err="1"/>
              <a:t>zamudio</a:t>
            </a:r>
            <a:r>
              <a:rPr lang="es-MX" dirty="0"/>
              <a:t>-</a:t>
            </a:r>
            <a:r>
              <a:rPr lang="es-MX" dirty="0" err="1"/>
              <a:t>dev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zamudio_dev</a:t>
            </a:r>
            <a:endParaRPr lang="es-MX" dirty="0"/>
          </a:p>
          <a:p>
            <a:endParaRPr lang="es-MX" dirty="0"/>
          </a:p>
          <a:p>
            <a:r>
              <a:rPr lang="es-MX" dirty="0"/>
              <a:t>ELANONIMOGG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598289"/>
            <a:ext cx="6337459" cy="543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Conclusión y Futuras Mejoras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61405" y="1577221"/>
            <a:ext cx="131075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Mini Distributed File System es una base sólida para entender y aplicar los principios de los sistemas distribuidos. Hay múltiples vías para expandir su funcionalidad y robustez.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301835" y="3173968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61405" y="3644384"/>
            <a:ext cx="425993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Autenticación más segura y escalable.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42" y="2517934"/>
            <a:ext cx="4587597" cy="458759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371" y="3926086"/>
            <a:ext cx="305872" cy="3824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08939" y="2590562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Versionado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608939" y="3060978"/>
            <a:ext cx="4260056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Manejo de múltiples versiones de un mismo archivo.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342" y="2517934"/>
            <a:ext cx="4587597" cy="458759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131" y="3496985"/>
            <a:ext cx="305872" cy="3824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43993" y="4228505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Integración con S3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0043993" y="4698921"/>
            <a:ext cx="3825002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Uso de almacenamiento en la nube (AWS S3) para escalabilidad.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342" y="2517934"/>
            <a:ext cx="4587597" cy="4587597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3424" y="4620458"/>
            <a:ext cx="305872" cy="38242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608939" y="5866448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Gestión de Usuarios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9608939" y="6336863"/>
            <a:ext cx="4260056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Creación y administración de usuarios y sus permisos.</a:t>
            </a:r>
            <a:endParaRPr lang="en-US" sz="17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1342" y="2517934"/>
            <a:ext cx="4587597" cy="458759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7131" y="5743932"/>
            <a:ext cx="305872" cy="38242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845820" y="5630942"/>
            <a:ext cx="4175522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Sincronización en Tiempo Real</a:t>
            </a:r>
            <a:endParaRPr lang="en-US" sz="2100" dirty="0"/>
          </a:p>
        </p:txBody>
      </p:sp>
      <p:sp>
        <p:nvSpPr>
          <p:cNvPr id="21" name="Text 11"/>
          <p:cNvSpPr/>
          <p:nvPr/>
        </p:nvSpPr>
        <p:spPr>
          <a:xfrm>
            <a:off x="761405" y="6101358"/>
            <a:ext cx="425993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Notificaciones de cambios instantáneas.</a:t>
            </a:r>
            <a:endParaRPr lang="en-US" sz="170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1342" y="2517934"/>
            <a:ext cx="4587597" cy="4587597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6371" y="5314831"/>
            <a:ext cx="305872" cy="382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5712"/>
            <a:ext cx="90779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Introducción a los Sistemas Distribuidos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0631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Los sistemas distribuidos son colecciones de computadoras interconectadas que trabajan juntas como un único sistema. Su utilidad radica en la capacidad de ofrecer alta disponibilidad, escalabilidad y tolerancia a fallos, distribuyendo la carga de trabajo y los datos.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5017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250174"/>
            <a:ext cx="121920" cy="20937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4507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Alta Disponibilidad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499788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Continuidad del servicio ante fallos parciales.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25017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4250174"/>
            <a:ext cx="121920" cy="2093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65696" y="4507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499788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Capacidad de crecer horizontalmente añadiendo más nodos.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425017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4250174"/>
            <a:ext cx="121920" cy="209371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88868" y="4507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Tolerancia a Fallos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8868" y="499788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sistema sigue funcionando aunque algunos componentes fallen.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6395"/>
            <a:ext cx="114602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 del Proyecto: Mini Distributed File System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5699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Este proyecto busca resolver la necesidad de un sistema de archivos simple pero funcional que permita almacenar, sincronizar y compartir archivos de manera eficiente entre diferentes clientes y un servidor central. Su propósito es demostrar los principios básicos de un sistema distribuido con una implementación clara.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00857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4235291"/>
            <a:ext cx="680442" cy="68044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4384119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142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Almacenamiento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563296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Gestionar y guardar archivos de forma segura.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000857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96" y="4235291"/>
            <a:ext cx="680442" cy="68044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562" y="4384119"/>
            <a:ext cx="306110" cy="3826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51396" y="5142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Sincronización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51396" y="563296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Mantener los archivos actualizados en todos los puntos.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4000857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4235291"/>
            <a:ext cx="680442" cy="6804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734" y="4384119"/>
            <a:ext cx="306110" cy="38266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4568" y="5142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Compartición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74568" y="563296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Facilitar el acceso a archivos entre usuarios.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878" y="431244"/>
            <a:ext cx="5184100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Arquitectura General del Sistema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48878" y="1136809"/>
            <a:ext cx="13532644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arquitectura del Mini Distributed File System se basa en una comunicación directa entre clientes y un servidor central. Los clientes interactúan con el servidor para todas las operaciones de archivos, mientras que el servidor gestiona el almacenamiento y la lógica de sincronización.</a:t>
            </a:r>
            <a:endParaRPr lang="en-US" sz="2400" dirty="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7044269-60DC-44FE-B6AD-E86400E12821}"/>
              </a:ext>
            </a:extLst>
          </p:cNvPr>
          <p:cNvGrpSpPr/>
          <p:nvPr/>
        </p:nvGrpSpPr>
        <p:grpSpPr>
          <a:xfrm>
            <a:off x="3140928" y="2299826"/>
            <a:ext cx="7848049" cy="5736178"/>
            <a:chOff x="3163799" y="1942781"/>
            <a:chExt cx="8570450" cy="6441925"/>
          </a:xfrm>
        </p:grpSpPr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3799" y="1942781"/>
              <a:ext cx="8570450" cy="6441925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6479251" y="5102005"/>
              <a:ext cx="1664492" cy="7612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System Data Flow</a:t>
              </a:r>
              <a:endParaRPr lang="en-US" sz="135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8969224" y="6519318"/>
              <a:ext cx="2476227" cy="7612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Server Computer</a:t>
              </a:r>
              <a:endParaRPr lang="en-US" sz="13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8969224" y="7388778"/>
              <a:ext cx="2476227" cy="9134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DCD7E5"/>
                  </a:solidFill>
                  <a:latin typeface="Heebo Light" pitchFamily="34" charset="0"/>
                  <a:ea typeface="Heebo Light" pitchFamily="34" charset="-122"/>
                  <a:cs typeface="Heebo Light" pitchFamily="34" charset="-120"/>
                </a:rPr>
                <a:t>Coordinates operations and routes data</a:t>
              </a:r>
              <a:endParaRPr lang="en-US" sz="10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3163799" y="6671558"/>
              <a:ext cx="2476228" cy="7612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Database / Storage</a:t>
              </a:r>
              <a:endParaRPr lang="en-US" sz="13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3163799" y="7541018"/>
              <a:ext cx="2476228" cy="6089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DCD7E5"/>
                  </a:solidFill>
                  <a:latin typeface="Heebo Light" pitchFamily="34" charset="0"/>
                  <a:ea typeface="Heebo Light" pitchFamily="34" charset="-122"/>
                  <a:cs typeface="Heebo Light" pitchFamily="34" charset="-120"/>
                </a:rPr>
                <a:t>Stores metadata and file blocks</a:t>
              </a:r>
              <a:endParaRPr lang="en-US" sz="10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6177079" y="2438437"/>
              <a:ext cx="2543890" cy="3806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Client Computer</a:t>
              </a:r>
              <a:endParaRPr lang="en-US" sz="135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6213153" y="3053101"/>
              <a:ext cx="2543890" cy="6089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DCD7E5"/>
                  </a:solidFill>
                  <a:latin typeface="Heebo Light" pitchFamily="34" charset="0"/>
                  <a:ea typeface="Heebo Light" pitchFamily="34" charset="-122"/>
                  <a:cs typeface="Heebo Light" pitchFamily="34" charset="-120"/>
                </a:rPr>
                <a:t>Requests and receives files</a:t>
              </a:r>
              <a:endParaRPr lang="en-US" sz="1050" dirty="0"/>
            </a:p>
          </p:txBody>
        </p:sp>
      </p:grpSp>
      <p:sp>
        <p:nvSpPr>
          <p:cNvPr id="12" name="Text 9"/>
          <p:cNvSpPr/>
          <p:nvPr/>
        </p:nvSpPr>
        <p:spPr>
          <a:xfrm>
            <a:off x="548878" y="8851344"/>
            <a:ext cx="13532644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Esta estructura garantiza una gestión centralizada y simplifica la lógica de sincronización y acceso.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766" y="474345"/>
            <a:ext cx="3808333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Tecnologías Utilizadas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3766" y="1250513"/>
            <a:ext cx="134228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proyecto aprovecha un conjunto de herramientas robustas y modernas, ideales para el desarrollo de sistemas distribuidos.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6" y="1720572"/>
            <a:ext cx="3193971" cy="19739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3766" y="3866912"/>
            <a:ext cx="2156341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03766" y="4239816"/>
            <a:ext cx="3193971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lenguaje principal para el desarrollo de cliente y servidor.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359" y="1720572"/>
            <a:ext cx="3193971" cy="19739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13359" y="3866912"/>
            <a:ext cx="2156341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FastAPI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4013359" y="4239816"/>
            <a:ext cx="3193971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Framework web asíncrono de alto rendimiento para el backend.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952" y="1720572"/>
            <a:ext cx="3193971" cy="19739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22952" y="3866912"/>
            <a:ext cx="2156341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SQLite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422952" y="4239816"/>
            <a:ext cx="3193971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Base de datos ligera para la gestión de metadatos de archivos.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544" y="1720572"/>
            <a:ext cx="3194090" cy="19740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32544" y="3867031"/>
            <a:ext cx="2156341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Requests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0832544" y="4239935"/>
            <a:ext cx="3194090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Librería HTTP para la comunicación del cliente con el servidor.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66" y="5136833"/>
            <a:ext cx="3193971" cy="197393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3766" y="7283172"/>
            <a:ext cx="2156341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Uvicorn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603766" y="7656076"/>
            <a:ext cx="3193971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Servidor ASGI para FastAPI, garantiza eficiencia y escalabilidad.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3785"/>
            <a:ext cx="55215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Descripción del Servidor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57591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servidor, construido con FastAPI, expone una serie de endpoints RESTful que permiten la gestión de archivos. Es el cerebro del sistema, manejando las solicitudes de los clientes y coordinando las operaciones de almacenamiento.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00" y="324719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282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Endpoints REST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77309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 operaciones como listar, subir, descargar y sincronizar archivos.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00" y="4917043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4952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Gestión de Archivos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530906" y="544294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Almacena archivos en el sistema de ficheros y metadatos en SQLite.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00" y="6223992"/>
            <a:ext cx="340162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0906" y="62594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Sincronización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530906" y="674989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Lógica para determinar qué archivos deben ser actualizados o eliminados.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6155"/>
            <a:ext cx="52339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Descripción del Cliente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867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cliente, implementado en Python utilizando la librería Requests, ofrece una interfaz de línea de comandos intuitiva para interactuar con el servidor. Permite a los usuarios realizar las operaciones clave de gestión de archivos.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07876"/>
            <a:ext cx="6407944" cy="1685211"/>
          </a:xfrm>
          <a:prstGeom prst="roundRect">
            <a:avLst>
              <a:gd name="adj" fmla="val 8682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77396"/>
            <a:ext cx="6407944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667714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2837855"/>
            <a:ext cx="272177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3574852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Listar (</a:t>
            </a:r>
            <a:r>
              <a:rPr lang="en-US" sz="22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</a:t>
            </a: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07289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Muestra los archivos disponibles en el servidor.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7428548" y="3007876"/>
            <a:ext cx="6408063" cy="1685211"/>
          </a:xfrm>
          <a:prstGeom prst="roundRect">
            <a:avLst>
              <a:gd name="adj" fmla="val 8682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977396"/>
            <a:ext cx="6408063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667714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2837855"/>
            <a:ext cx="272177" cy="34016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85842" y="3574852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Subir (</a:t>
            </a:r>
            <a:r>
              <a:rPr lang="en-US" sz="22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upload</a:t>
            </a: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7685842" y="407289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Envía archivos locales al servidor para su almacenamiento.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793790" y="5260062"/>
            <a:ext cx="6407944" cy="1685211"/>
          </a:xfrm>
          <a:prstGeom prst="roundRect">
            <a:avLst>
              <a:gd name="adj" fmla="val 8682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29582"/>
            <a:ext cx="6407944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919901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614" y="5090041"/>
            <a:ext cx="272177" cy="34016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51084" y="5827038"/>
            <a:ext cx="302597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Descargar (</a:t>
            </a:r>
            <a:r>
              <a:rPr lang="en-US" sz="22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download</a:t>
            </a: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1051084" y="632507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Recupera archivos del servidor al directorio local.</a:t>
            </a:r>
            <a:endParaRPr lang="en-US" sz="1750" dirty="0"/>
          </a:p>
        </p:txBody>
      </p:sp>
      <p:sp>
        <p:nvSpPr>
          <p:cNvPr id="22" name="Shape 11"/>
          <p:cNvSpPr/>
          <p:nvPr/>
        </p:nvSpPr>
        <p:spPr>
          <a:xfrm>
            <a:off x="7428548" y="5260062"/>
            <a:ext cx="6408063" cy="1685211"/>
          </a:xfrm>
          <a:prstGeom prst="roundRect">
            <a:avLst>
              <a:gd name="adj" fmla="val 8682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229582"/>
            <a:ext cx="6408063" cy="12192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919901"/>
            <a:ext cx="680442" cy="680442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6371" y="5090041"/>
            <a:ext cx="272177" cy="340162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685842" y="5827038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Sincronizar (</a:t>
            </a:r>
            <a:r>
              <a:rPr lang="en-US" sz="22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sync</a:t>
            </a: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2200" dirty="0"/>
          </a:p>
        </p:txBody>
      </p:sp>
      <p:sp>
        <p:nvSpPr>
          <p:cNvPr id="27" name="Text 13"/>
          <p:cNvSpPr/>
          <p:nvPr/>
        </p:nvSpPr>
        <p:spPr>
          <a:xfrm>
            <a:off x="7685842" y="632507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Asegura que los archivos locales y del servidor coincidan.</a:t>
            </a:r>
            <a:endParaRPr lang="en-US" sz="1750" dirty="0"/>
          </a:p>
        </p:txBody>
      </p:sp>
      <p:sp>
        <p:nvSpPr>
          <p:cNvPr id="28" name="Text 14"/>
          <p:cNvSpPr/>
          <p:nvPr/>
        </p:nvSpPr>
        <p:spPr>
          <a:xfrm>
            <a:off x="793790" y="72004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Cada comando está diseñado para ser simple y directo, facilitando la interacción del usuario.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3135" y="991910"/>
            <a:ext cx="720221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Flujo de Operación: Proceso de Sincronización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6033135" y="1558171"/>
            <a:ext cx="8050530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sincronización es una funcionalidad clave. Este proceso asegura que tanto el cliente como el servidor tengan la versión más actualizada de los archivos, resolviendo conflictos y propagando cambios.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033135" y="2233732"/>
            <a:ext cx="15621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35" y="2476381"/>
            <a:ext cx="8050530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33135" y="2600206"/>
            <a:ext cx="2581394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Petición de Sincronización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033135" y="2937986"/>
            <a:ext cx="80505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cliente envía un listado de sus archivos locales y sus metadatos (hash, fecha de modificación) al servidor.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6033135" y="3461266"/>
            <a:ext cx="15621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35" y="3688318"/>
            <a:ext cx="8050530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33135" y="3827740"/>
            <a:ext cx="1952625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Análisis del Servidor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6033135" y="4165521"/>
            <a:ext cx="8050530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servidor compara los metadatos recibidos con su propio registro para identificar archivos nuevos, modificados o eliminados.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033135" y="4938713"/>
            <a:ext cx="15621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35" y="5150168"/>
            <a:ext cx="8050530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033135" y="5305187"/>
            <a:ext cx="2789992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Resolución de Discrepancias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033135" y="5642967"/>
            <a:ext cx="80505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servidor indica al cliente qué archivos debe subir, descargar o eliminar para lograr la consistencia.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6033135" y="6166247"/>
            <a:ext cx="15621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35" y="6362105"/>
            <a:ext cx="8050530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033135" y="6532721"/>
            <a:ext cx="2049423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Ejecución del Cliente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6033135" y="6870502"/>
            <a:ext cx="80505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cliente realiza las operaciones necesarias (subir, descargar, eliminar) para sincronizarse con el servidor.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49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589" y="3104793"/>
            <a:ext cx="5394246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Seguridad y Autenticación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12589" y="3842742"/>
            <a:ext cx="13205222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 asegurar el acceso al sistema, se ha implementado un mecanismo de autenticación simple basado en API Keys. Sin embargo, este es un punto de mejora significativo para futuras iteraciones.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2589" y="4723209"/>
            <a:ext cx="6500813" cy="2949416"/>
          </a:xfrm>
          <a:prstGeom prst="roundRect">
            <a:avLst>
              <a:gd name="adj" fmla="val 2899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6" name="Shape 3"/>
          <p:cNvSpPr/>
          <p:nvPr/>
        </p:nvSpPr>
        <p:spPr>
          <a:xfrm>
            <a:off x="735449" y="4746069"/>
            <a:ext cx="6455093" cy="610791"/>
          </a:xfrm>
          <a:prstGeom prst="roundRect">
            <a:avLst>
              <a:gd name="adj" fmla="val 9509"/>
            </a:avLst>
          </a:prstGeom>
          <a:solidFill>
            <a:srgbClr val="31136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38" y="4856798"/>
            <a:ext cx="305395" cy="3817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9046" y="5560457"/>
            <a:ext cx="254496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Key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39046" y="6000750"/>
            <a:ext cx="604789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X-API-KEY: devkey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para un acceso básico. Se valida en cada solicitud.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416998" y="4723209"/>
            <a:ext cx="6500813" cy="2949416"/>
          </a:xfrm>
          <a:prstGeom prst="roundRect">
            <a:avLst>
              <a:gd name="adj" fmla="val 2899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Shape 7"/>
          <p:cNvSpPr/>
          <p:nvPr/>
        </p:nvSpPr>
        <p:spPr>
          <a:xfrm>
            <a:off x="7439858" y="4746069"/>
            <a:ext cx="6455093" cy="610791"/>
          </a:xfrm>
          <a:prstGeom prst="roundRect">
            <a:avLst>
              <a:gd name="adj" fmla="val 9509"/>
            </a:avLst>
          </a:prstGeom>
          <a:solidFill>
            <a:srgbClr val="31136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4648" y="4856798"/>
            <a:ext cx="305395" cy="381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43455" y="5560457"/>
            <a:ext cx="254496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Mejoras Futuras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7643455" y="6000750"/>
            <a:ext cx="604789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Implementación de JWT (JSON Web Tokens) para una seguridad robusta.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643455" y="6723459"/>
            <a:ext cx="604789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Gestión de roles y permisos para diferentes usuarios.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643455" y="7120414"/>
            <a:ext cx="604789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Uso de HTTPS para cifrado de la comunicación.</a:t>
            </a:r>
            <a:endParaRPr lang="en-US" sz="1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</TotalTime>
  <Words>862</Words>
  <Application>Microsoft Office PowerPoint</Application>
  <PresentationFormat>Personalizado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Montserrat Light</vt:lpstr>
      <vt:lpstr>Calibri Light</vt:lpstr>
      <vt:lpstr>Arial</vt:lpstr>
      <vt:lpstr>Montserrat</vt:lpstr>
      <vt:lpstr>Calibri</vt:lpstr>
      <vt:lpstr>Heebo Light</vt:lpstr>
      <vt:lpstr>Consolas</vt:lpstr>
      <vt:lpstr>Celestial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</dc:title>
  <dc:subject/>
  <dc:creator>Miguel Zamudio</dc:creator>
  <cp:lastModifiedBy>231H17021 MIGUEL ZAMUDIO OLSIN</cp:lastModifiedBy>
  <cp:revision>4</cp:revision>
  <dcterms:created xsi:type="dcterms:W3CDTF">2025-10-06T16:10:29Z</dcterms:created>
  <dcterms:modified xsi:type="dcterms:W3CDTF">2025-10-06T16:28:53Z</dcterms:modified>
</cp:coreProperties>
</file>